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51BxszxSJJQm8TM6yO4q6Pbdz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klo unsupervised bukan meng-klasifikasi-kan ya tp melakukan clustering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klasifikasi → kita sdh pny label, sdh tau pengelompokannya mau spt apa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kluster → mengelompokkan berdasarkan kemiripan, blm ada label sebelumnya</a:t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59cfb03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59cfb03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459cfb03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ctrTitle"/>
          </p:nvPr>
        </p:nvSpPr>
        <p:spPr>
          <a:xfrm>
            <a:off x="1524000" y="9275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6000"/>
              <a:buFont typeface="Robo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1524000" y="5050301"/>
            <a:ext cx="9144000" cy="995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" name="Google Shape;2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54" y="184472"/>
            <a:ext cx="1037691" cy="130254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8"/>
          <p:cNvSpPr txBox="1"/>
          <p:nvPr>
            <p:ph idx="2" type="body"/>
          </p:nvPr>
        </p:nvSpPr>
        <p:spPr>
          <a:xfrm>
            <a:off x="1524000" y="3528751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400"/>
              <a:buFont typeface="Arial"/>
              <a:buNone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&#10;&#10;Description automatically generated" id="24" name="Google Shape;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714" y="79555"/>
            <a:ext cx="3684286" cy="151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59027" y="198264"/>
            <a:ext cx="700249" cy="878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2" name="Google Shape;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0603" y="5957290"/>
            <a:ext cx="2091397" cy="85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831850" y="92445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6000"/>
              <a:buFont typeface="Roboto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9354" y="184472"/>
            <a:ext cx="1037691" cy="1302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0" name="Google Shape;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714" y="79555"/>
            <a:ext cx="3684286" cy="151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59027" y="198264"/>
            <a:ext cx="700249" cy="878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81" name="Google Shape;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0603" y="5957290"/>
            <a:ext cx="2091397" cy="85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7"/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rgbClr val="FCCB2B"/>
          </a:solidFill>
          <a:ln>
            <a:noFill/>
          </a:ln>
        </p:spPr>
        <p:txBody>
          <a:bodyPr anchorCtr="0" anchor="t" bIns="91425" lIns="182875" spcFirstLastPara="1" rIns="18287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A0A0A"/>
                </a:solidFill>
                <a:latin typeface="Roboto"/>
                <a:ea typeface="Roboto"/>
                <a:cs typeface="Roboto"/>
                <a:sym typeface="Roboto"/>
              </a:rPr>
              <a:t>Pusdiklat Keuangan Umum</a:t>
            </a:r>
            <a:endParaRPr sz="1400">
              <a:solidFill>
                <a:srgbClr val="0A0A0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ink.springer.com/article/10.1007/s40745-015-0040-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>
            <p:ph type="ctrTitle"/>
          </p:nvPr>
        </p:nvSpPr>
        <p:spPr>
          <a:xfrm>
            <a:off x="1524000" y="92751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800"/>
              <a:buFont typeface="Roboto"/>
              <a:buNone/>
            </a:pPr>
            <a:r>
              <a:rPr lang="en-US" sz="4800"/>
              <a:t>Unsupervised Learning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1524000" y="5050301"/>
            <a:ext cx="9144000" cy="995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400"/>
              <a:buNone/>
            </a:pPr>
            <a:r>
              <a:rPr lang="en-US"/>
              <a:t>PJJ Data Analytics</a:t>
            </a:r>
            <a:endParaRPr/>
          </a:p>
        </p:txBody>
      </p:sp>
      <p:sp>
        <p:nvSpPr>
          <p:cNvPr id="100" name="Google Shape;100;p1"/>
          <p:cNvSpPr txBox="1"/>
          <p:nvPr>
            <p:ph idx="2" type="body"/>
          </p:nvPr>
        </p:nvSpPr>
        <p:spPr>
          <a:xfrm>
            <a:off x="1524000" y="3528751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400"/>
              <a:buFont typeface="Arial"/>
              <a:buNone/>
            </a:pPr>
            <a:r>
              <a:rPr lang="en-US"/>
              <a:t>Deasy Indrawati dan Leonard Yulianus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Study Case (GOJEK Meeting Points)</a:t>
            </a:r>
            <a:endParaRPr/>
          </a:p>
        </p:txBody>
      </p:sp>
      <p:pic>
        <p:nvPicPr>
          <p:cNvPr descr="A picture containing text&#10;&#10;Description automatically generated"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443" y="1552171"/>
            <a:ext cx="7951115" cy="462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Project’s Target</a:t>
            </a:r>
            <a:endParaRPr/>
          </a:p>
        </p:txBody>
      </p:sp>
      <p:sp>
        <p:nvSpPr>
          <p:cNvPr id="160" name="Google Shape;160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</a:pPr>
            <a:r>
              <a:rPr lang="en-US" sz="2000"/>
              <a:t>Determine meeting point (gates) of any Place of Interest (POI) based on historical driver pick up data.</a:t>
            </a:r>
            <a:endParaRPr/>
          </a:p>
        </p:txBody>
      </p:sp>
      <p:pic>
        <p:nvPicPr>
          <p:cNvPr descr="Map&#10;&#10;Description automatically generated"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460" y="2362938"/>
            <a:ext cx="5536096" cy="3681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0"/>
          <p:cNvSpPr txBox="1"/>
          <p:nvPr/>
        </p:nvSpPr>
        <p:spPr>
          <a:xfrm>
            <a:off x="2045909" y="3834358"/>
            <a:ext cx="30893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 Example: Blok M Square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Using DBSCAN</a:t>
            </a:r>
            <a:endParaRPr/>
          </a:p>
        </p:txBody>
      </p:sp>
      <p:sp>
        <p:nvSpPr>
          <p:cNvPr id="168" name="Google Shape;168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</a:pPr>
            <a:r>
              <a:rPr lang="en-US" sz="2000"/>
              <a:t>After some hyperparameter tuning (eps and min_samples), the result is 5 clusters for determining gates on Blok M Square</a:t>
            </a:r>
            <a:endParaRPr/>
          </a:p>
          <a:p>
            <a:pPr indent="-101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000"/>
              <a:buNone/>
            </a:pPr>
            <a:r>
              <a:t/>
            </a:r>
            <a:endParaRPr sz="2000"/>
          </a:p>
        </p:txBody>
      </p:sp>
      <p:grpSp>
        <p:nvGrpSpPr>
          <p:cNvPr id="169" name="Google Shape;169;p11"/>
          <p:cNvGrpSpPr/>
          <p:nvPr/>
        </p:nvGrpSpPr>
        <p:grpSpPr>
          <a:xfrm>
            <a:off x="579292" y="2626361"/>
            <a:ext cx="11033416" cy="3346376"/>
            <a:chOff x="605796" y="2626361"/>
            <a:chExt cx="11033416" cy="3346376"/>
          </a:xfrm>
        </p:grpSpPr>
        <p:pic>
          <p:nvPicPr>
            <p:cNvPr descr="Map&#10;&#10;Description automatically generated" id="170" name="Google Shape;17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26007" y="2626361"/>
              <a:ext cx="4713205" cy="334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p&#10;&#10;Description automatically generated" id="171" name="Google Shape;171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796" y="2626361"/>
              <a:ext cx="5032144" cy="3346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11"/>
            <p:cNvSpPr/>
            <p:nvPr/>
          </p:nvSpPr>
          <p:spPr>
            <a:xfrm>
              <a:off x="5933630" y="4065507"/>
              <a:ext cx="696686" cy="46808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12700">
              <a:solidFill>
                <a:srgbClr val="4271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/>
          <p:nvPr/>
        </p:nvSpPr>
        <p:spPr>
          <a:xfrm>
            <a:off x="1118258" y="3185100"/>
            <a:ext cx="21242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 : Ciputra World</a:t>
            </a:r>
            <a:endParaRPr/>
          </a:p>
        </p:txBody>
      </p:sp>
      <p:pic>
        <p:nvPicPr>
          <p:cNvPr descr="Map&#10;&#10;Description automatically generated" id="178" name="Google Shape;17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311" y="821635"/>
            <a:ext cx="7306473" cy="509626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2"/>
          <p:cNvSpPr txBox="1"/>
          <p:nvPr/>
        </p:nvSpPr>
        <p:spPr>
          <a:xfrm>
            <a:off x="3724311" y="5974298"/>
            <a:ext cx="66143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Datapoints are spread, DBSCAN can’t determine clusters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Using K-means</a:t>
            </a: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>
            <a:off x="784789" y="1555071"/>
            <a:ext cx="10622422" cy="4129004"/>
            <a:chOff x="731378" y="1992396"/>
            <a:chExt cx="10622422" cy="4129004"/>
          </a:xfrm>
        </p:grpSpPr>
        <p:grpSp>
          <p:nvGrpSpPr>
            <p:cNvPr id="186" name="Google Shape;186;p13"/>
            <p:cNvGrpSpPr/>
            <p:nvPr/>
          </p:nvGrpSpPr>
          <p:grpSpPr>
            <a:xfrm>
              <a:off x="731378" y="1992396"/>
              <a:ext cx="4791740" cy="4129004"/>
              <a:chOff x="731378" y="1992396"/>
              <a:chExt cx="4791740" cy="4129004"/>
            </a:xfrm>
          </p:grpSpPr>
          <p:pic>
            <p:nvPicPr>
              <p:cNvPr descr="Map&#10;&#10;Description automatically generated" id="187" name="Google Shape;187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1378" y="2515616"/>
                <a:ext cx="4791740" cy="36057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8" name="Google Shape;188;p13"/>
              <p:cNvSpPr txBox="1"/>
              <p:nvPr/>
            </p:nvSpPr>
            <p:spPr>
              <a:xfrm>
                <a:off x="1946476" y="1992396"/>
                <a:ext cx="236154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Ciputra World</a:t>
                </a:r>
                <a:endParaRPr/>
              </a:p>
            </p:txBody>
          </p:sp>
        </p:grpSp>
        <p:grpSp>
          <p:nvGrpSpPr>
            <p:cNvPr id="189" name="Google Shape;189;p13"/>
            <p:cNvGrpSpPr/>
            <p:nvPr/>
          </p:nvGrpSpPr>
          <p:grpSpPr>
            <a:xfrm>
              <a:off x="6221012" y="1992396"/>
              <a:ext cx="5132788" cy="4129004"/>
              <a:chOff x="6495310" y="1992396"/>
              <a:chExt cx="5132788" cy="4129004"/>
            </a:xfrm>
          </p:grpSpPr>
          <p:pic>
            <p:nvPicPr>
              <p:cNvPr descr="Map&#10;&#10;Description automatically generated" id="190" name="Google Shape;190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95310" y="2515616"/>
                <a:ext cx="5132788" cy="36057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1" name="Google Shape;191;p13"/>
              <p:cNvSpPr txBox="1"/>
              <p:nvPr/>
            </p:nvSpPr>
            <p:spPr>
              <a:xfrm>
                <a:off x="7814407" y="1992396"/>
                <a:ext cx="249459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Blok M Square</a:t>
                </a:r>
                <a:endParaRPr/>
              </a:p>
            </p:txBody>
          </p:sp>
        </p:grpSp>
      </p:grpSp>
      <p:sp>
        <p:nvSpPr>
          <p:cNvPr id="192" name="Google Shape;192;p13"/>
          <p:cNvSpPr/>
          <p:nvPr/>
        </p:nvSpPr>
        <p:spPr>
          <a:xfrm>
            <a:off x="784789" y="5748512"/>
            <a:ext cx="7407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 POIs may have different number of gates, but K-means has a fix value of K. How to find the best K value for each POI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Clustering Evaluation</a:t>
            </a:r>
            <a:endParaRPr/>
          </a:p>
        </p:txBody>
      </p:sp>
      <p:sp>
        <p:nvSpPr>
          <p:cNvPr id="198" name="Google Shape;19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Mengukur kedekatan dalam cluster, dan pemisahan antar cluster yang berbeda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Cluster yang baik : Compact, Separated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Ukuran evaluasi clustering: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400"/>
              <a:buChar char="•"/>
            </a:pPr>
            <a:r>
              <a:rPr lang="en-US"/>
              <a:t>Silhouette Index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400"/>
              <a:buChar char="•"/>
            </a:pPr>
            <a:r>
              <a:rPr lang="en-US"/>
              <a:t>Davies-Bouldin Index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ts val="2400"/>
              <a:buChar char="•"/>
            </a:pPr>
            <a:r>
              <a:rPr lang="en-US"/>
              <a:t>Dunn Index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Within-cluster Sum of Squared Approach</a:t>
            </a:r>
            <a:endParaRPr/>
          </a:p>
        </p:txBody>
      </p:sp>
      <p:sp>
        <p:nvSpPr>
          <p:cNvPr id="204" name="Google Shape;204;p15"/>
          <p:cNvSpPr txBox="1"/>
          <p:nvPr/>
        </p:nvSpPr>
        <p:spPr>
          <a:xfrm>
            <a:off x="5449238" y="1400571"/>
            <a:ext cx="6030021" cy="405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diminishing point (elbow) on WSS curve</a:t>
            </a:r>
            <a:endParaRPr/>
          </a:p>
        </p:txBody>
      </p:sp>
      <p:pic>
        <p:nvPicPr>
          <p:cNvPr descr="Chart, line chart&#10;&#10;Description automatically generated"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709" y="1805840"/>
            <a:ext cx="5956484" cy="421421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 txBox="1"/>
          <p:nvPr/>
        </p:nvSpPr>
        <p:spPr>
          <a:xfrm>
            <a:off x="838200" y="3497446"/>
            <a:ext cx="40654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of squared error of each data point on the same cluster</a:t>
            </a:r>
            <a:endParaRPr/>
          </a:p>
        </p:txBody>
      </p:sp>
      <p:sp>
        <p:nvSpPr>
          <p:cNvPr id="207" name="Google Shape;207;p15"/>
          <p:cNvSpPr txBox="1"/>
          <p:nvPr/>
        </p:nvSpPr>
        <p:spPr>
          <a:xfrm>
            <a:off x="5449238" y="5937728"/>
            <a:ext cx="41697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K value is between 4 and 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Silhouette Score Approach</a:t>
            </a:r>
            <a:endParaRPr/>
          </a:p>
        </p:txBody>
      </p:sp>
      <p:sp>
        <p:nvSpPr>
          <p:cNvPr id="213" name="Google Shape;213;p16"/>
          <p:cNvSpPr txBox="1"/>
          <p:nvPr/>
        </p:nvSpPr>
        <p:spPr>
          <a:xfrm>
            <a:off x="5438988" y="1424083"/>
            <a:ext cx="7081451" cy="435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the maximum point of average silhouette score</a:t>
            </a:r>
            <a:endParaRPr/>
          </a:p>
        </p:txBody>
      </p:sp>
      <p:pic>
        <p:nvPicPr>
          <p:cNvPr descr="Chart, line chart&#10;&#10;Description automatically generated" id="214" name="Google Shape;2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8988" y="1825543"/>
            <a:ext cx="5914812" cy="414036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6"/>
          <p:cNvSpPr txBox="1"/>
          <p:nvPr/>
        </p:nvSpPr>
        <p:spPr>
          <a:xfrm>
            <a:off x="834812" y="2284453"/>
            <a:ext cx="3714877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Silhouette Score Approach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1" lang="en-US" sz="2000">
                <a:solidFill>
                  <a:srgbClr val="292929"/>
                </a:solidFill>
                <a:latin typeface="Roboto"/>
                <a:ea typeface="Roboto"/>
                <a:cs typeface="Roboto"/>
                <a:sym typeface="Roboto"/>
              </a:rPr>
              <a:t>The silhouette value measures how similar a point is to its own cluster (cohesion) compared to other clusters (separation).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5438988" y="5965910"/>
            <a:ext cx="29434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K value is 5 or 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pwrccgcbrUWPZs8YghT4TPeKEBpsPUOs5VhCUFdzZigjHH2pM9Kzok8liK_9lgAR9S50PHlrVa6fEqI9ij96I8c1LQOz7Sl-8n6KVhGAgGisouAiB2CbEUq6EHhZpKrFrwk48tc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51011"/>
          <a:stretch/>
        </p:blipFill>
        <p:spPr>
          <a:xfrm>
            <a:off x="317692" y="1213610"/>
            <a:ext cx="11556617" cy="417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Unsupervised Learning</a:t>
            </a:r>
            <a:endParaRPr/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None/>
            </a:pPr>
            <a:r>
              <a:rPr lang="en-US"/>
              <a:t>Unsupervised learning uses machine learning algorithms to </a:t>
            </a:r>
            <a:r>
              <a:rPr b="1" lang="en-US"/>
              <a:t>analyze and cluster unlabeled data sets</a:t>
            </a:r>
            <a:r>
              <a:rPr lang="en-US"/>
              <a:t>. These algorithms </a:t>
            </a:r>
            <a:r>
              <a:rPr b="1" lang="en-US"/>
              <a:t>discover hidden patterns in data </a:t>
            </a:r>
            <a:r>
              <a:rPr lang="en-US"/>
              <a:t>without the need for human intervention (hence, they are “unsupervised”).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The Advantages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Suitable for problem where labeled data is scarce or expensive to obtain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Get insights from large volumes of new data, might discover patterns that are not obvious at first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The Challenges</a:t>
            </a:r>
            <a:endParaRPr/>
          </a:p>
        </p:txBody>
      </p:sp>
      <p:sp>
        <p:nvSpPr>
          <p:cNvPr id="123" name="Google Shape;12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Computationally complex because they need a large training set to produce intended outcomes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Char char="•"/>
            </a:pPr>
            <a:r>
              <a:rPr lang="en-US"/>
              <a:t>Still need human intervention to validate the outputs</a:t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Main Tasks in Unsupervised Learning</a:t>
            </a:r>
            <a:endParaRPr/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Clustering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Groups unlabeled data based on their similarities or differences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Helpful for market segmentation, image compression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Dimensionality Reduction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Reduces the number of data inputs to a manageable size while preserving the data integrity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Used in the preprocessing data stage, such as when autoencoders remove noise from visual data to improve picture quality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Association Rule Learning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Uses different rules to find relationships between variables in a given dataset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Frequently used for market basket analysis and recommendation engines (</a:t>
            </a:r>
            <a:r>
              <a:rPr i="1" lang="en-US"/>
              <a:t>Customers Who Bought This Item Also Bought</a:t>
            </a:r>
            <a:r>
              <a:rPr lang="en-US"/>
              <a:t>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>
            <p:ph type="title"/>
          </p:nvPr>
        </p:nvSpPr>
        <p:spPr>
          <a:xfrm>
            <a:off x="831850" y="924451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6000"/>
              <a:buFont typeface="Roboto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135" name="Google Shape;135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ts val="4400"/>
              <a:buFont typeface="Roboto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141" name="Google Shape;14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Partition-based clustering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b="1" lang="en-US"/>
              <a:t>K-means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K-medoids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Hierarchical clustering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Agglomerative (AGNES)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Divisive (DIANA)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Distribution-based clustering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Gaussian Mixture Model (GMM)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Density-based clustering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b="1" lang="en-US"/>
              <a:t>Density-Based Spatial Clustering of Applications with Noise (DBSCAN)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0A0A0A"/>
              </a:buClr>
              <a:buSzPct val="100000"/>
              <a:buChar char="•"/>
            </a:pPr>
            <a:r>
              <a:rPr lang="en-US"/>
              <a:t>Ordering Points To Identify the Clustering Structure (OPTICS)</a:t>
            </a:r>
            <a:endParaRPr/>
          </a:p>
          <a:p>
            <a:pPr indent="-1174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A0A0A"/>
              </a:buClr>
              <a:buSzPct val="100000"/>
              <a:buNone/>
            </a:pPr>
            <a:r>
              <a:rPr lang="en-US" sz="2300"/>
              <a:t>Source: 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Xu, D., Tian, Y. A Comprehensive Survey of Clustering Algorithms. Ann. Data. Sci. 2, 165–193 (2015).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59cfb0360_0_0"/>
          <p:cNvSpPr txBox="1"/>
          <p:nvPr>
            <p:ph idx="1" type="body"/>
          </p:nvPr>
        </p:nvSpPr>
        <p:spPr>
          <a:xfrm>
            <a:off x="838200" y="699800"/>
            <a:ext cx="10515600" cy="547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48" name="Google Shape;148;g1459cfb036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0"/>
            <a:ext cx="10767900" cy="60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2022-04-03T07:06:32Z</dcterms:created>
  <dc:creator>LNRDYS</dc:creator>
</cp:coreProperties>
</file>